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70A0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0B1B799-F992-4978-AF98-EEF64D4DD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61926E51-8BA3-45CF-9A5D-48C56139F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06CEF831-6AD5-4BB4-9346-FB8A9CFA8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203-35FA-40A5-8DE8-4993D593193D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32D74B8B-C093-4B59-AE11-9D42B066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CC745BCA-CAAD-48DE-AE8F-86D460A11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C613-EEEE-4527-8DE8-80B8917B012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05575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984FF93-F619-42F2-96DD-1C9C07B0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76AF8CF1-2B56-4E8B-BAF4-4B8E8A5DF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C8B363DD-184A-4117-84A4-D9B73E9A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203-35FA-40A5-8DE8-4993D593193D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D26C1E67-D848-43E5-96DB-C02CD2CBF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79E569E8-729A-4DD8-8A9D-BD65A9331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C613-EEEE-4527-8DE8-80B8917B012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68123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F35A4F22-4B1E-4629-987D-A3BD567C6B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DD1BA838-B3B4-4DE2-813D-C897B238A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DFFD292-4BDE-4378-8B1C-4AFFD1B4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203-35FA-40A5-8DE8-4993D593193D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6D2F17F5-8C78-41E8-B96E-2F05D50A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B65B5000-013E-4AEA-BEF7-9E398CFC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C613-EEEE-4527-8DE8-80B8917B012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7073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FA45A21-D804-44AD-B92D-9B38A88C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7E19134-47C8-4700-ACAE-DEBDF554A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E791111-C702-4577-9D97-5A4A92595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203-35FA-40A5-8DE8-4993D593193D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2EA86DEB-9B11-41DC-B3A1-0E7213F51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1C640126-3113-461E-9A55-2945004F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C613-EEEE-4527-8DE8-80B8917B012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23706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5B82B95-8974-469B-8BE4-879F6A81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E4F65BAA-8321-471D-BFCD-E91799B71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D1CABF7B-0CC5-4CB9-8A2D-53A8F880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203-35FA-40A5-8DE8-4993D593193D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11B0A05E-0D51-4146-AB04-B35AE5FAF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DDBDC979-4A1D-4D32-84BF-2CD017CE5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C613-EEEE-4527-8DE8-80B8917B012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0865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C9EDDF9-4D36-4DA6-B27B-908F5BB4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3ADA08E-7739-4819-8DA0-4F9E03AE0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A30D549F-0C29-4763-8B57-49AFB1FCE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271717D7-9712-432E-8EC4-50A6C156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203-35FA-40A5-8DE8-4993D593193D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530EDD79-607A-4AA0-B33D-0C036B9EF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E211060C-FC06-42DE-826F-A2F3C2616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C613-EEEE-4527-8DE8-80B8917B012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61467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5AD4F44-97E5-442B-BCC1-42AFE0E96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5728877B-2F27-4302-B5B9-9FA9F4C1C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4F146FC-315D-4764-AEBA-6792BE9BC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0A843CFD-AD7A-4C38-8DBF-3932FD7D2A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7621C78B-4C9F-4ABD-97DC-7FDF2054A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88761688-E739-4419-AFE4-BF8B89DFE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203-35FA-40A5-8DE8-4993D593193D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F4D208E3-CF71-403B-BA99-B923D7DA5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88D820D7-FD11-4FD9-973A-A9F27C8E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C613-EEEE-4527-8DE8-80B8917B012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24939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1975137-2A49-497D-BE62-E11DE1D1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67D81E74-9BAD-4BF8-94B7-6D94A4FF7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203-35FA-40A5-8DE8-4993D593193D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BB194A05-167D-4169-A328-1868CD9A3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B12EE197-7B7C-40C5-BED7-5353CC88B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C613-EEEE-4527-8DE8-80B8917B012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6083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B9E308BC-22E9-4A63-8418-CEA250CA5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203-35FA-40A5-8DE8-4993D593193D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91CDECF8-B6AE-4F5D-B8D3-4515D099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313A2824-1665-4076-9FC4-6A4CA8DF6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C613-EEEE-4527-8DE8-80B8917B012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47102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9AE20B6-EFE6-4841-8B13-774EC369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EA1E7CA-1F17-4422-9395-EA8CC976F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CDA2503C-C2AF-4BD6-BEAD-104975FD0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9B771369-03F3-482D-B67D-CEE38E5F8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203-35FA-40A5-8DE8-4993D593193D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D2635FB1-BFAA-4931-AF70-343031E78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64909AF8-B040-4BD1-A75A-4DF8F8685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C613-EEEE-4527-8DE8-80B8917B012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9783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D1340AF-D082-4CB5-8F60-D7E2D4E3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EB0BD156-DD69-4557-882D-3FEE634E1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41EF47CD-FA39-43C0-80F1-509CEE78D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59FA487C-98BB-4179-809B-D55DB4855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6E203-35FA-40A5-8DE8-4993D593193D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2FBF0E9A-2472-4C5C-AD6B-6F783ACD9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60690A3C-78E8-479D-8D25-FA6F9F5BE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3C613-EEEE-4527-8DE8-80B8917B012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0210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E78A4731-EDA9-4435-AB26-FD08C69EE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6A395DCE-3D9E-4853-BD2F-DE9F56B16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751B6C44-2816-4A0C-83BE-6C8F66226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6E203-35FA-40A5-8DE8-4993D593193D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AE46E2D2-FE76-42DC-A545-6CD6CD7D5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83C7CCB0-F3B5-410F-B8D4-A5D0AF4DE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3C613-EEEE-4527-8DE8-80B8917B012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0439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qt.io/qtforpython/" TargetMode="External"/><Relationship Id="rId2" Type="http://schemas.openxmlformats.org/officeDocument/2006/relationships/hyperlink" Target="https://github.com/IstrazivackiCentarMladih/PythonGU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642A495-8D8E-4ED4-B2A6-B246124C2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0788" y="1168401"/>
            <a:ext cx="9144000" cy="2387600"/>
          </a:xfrm>
        </p:spPr>
        <p:txBody>
          <a:bodyPr/>
          <a:lstStyle/>
          <a:p>
            <a:pPr algn="l"/>
            <a:r>
              <a:rPr lang="hr-HR" dirty="0">
                <a:solidFill>
                  <a:srgbClr val="3770A0"/>
                </a:solidFill>
                <a:latin typeface="Arial Black" panose="020B0A04020102020204" pitchFamily="34" charset="0"/>
              </a:rPr>
              <a:t>Python GUI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D093AB22-101E-4DAE-BB5F-D748D8571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Izrada grafičkog sučelja Python programskim jezikom</a:t>
            </a:r>
          </a:p>
        </p:txBody>
      </p:sp>
      <p:pic>
        <p:nvPicPr>
          <p:cNvPr id="4" name="Grafika 26" descr="Zupčanici">
            <a:extLst>
              <a:ext uri="{FF2B5EF4-FFF2-40B4-BE49-F238E27FC236}">
                <a16:creationId xmlns:a16="http://schemas.microsoft.com/office/drawing/2014/main" id="{F80A1A21-84AC-49C3-9A03-70A87C432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0188" y="5349875"/>
            <a:ext cx="914400" cy="9144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CF58CC3-F81F-44EA-9524-B5F2A5AA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395" y="5833349"/>
            <a:ext cx="2551605" cy="86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DFC7C13D-DE92-4CCB-810D-C912968AF8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224" y="5977128"/>
            <a:ext cx="1975580" cy="574297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CC34DA2E-C3DC-4E9A-ADFF-34091E84A6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77" y="5887030"/>
            <a:ext cx="1745858" cy="75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98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9A76B9C-C039-4701-9D8F-78AF96BC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3770A0"/>
                </a:solidFill>
                <a:latin typeface="Arial Black" panose="020B0A04020102020204" pitchFamily="34" charset="0"/>
              </a:rPr>
              <a:t>Primjer 2 – </a:t>
            </a:r>
            <a:r>
              <a:rPr lang="hr-HR" dirty="0" err="1">
                <a:solidFill>
                  <a:srgbClr val="3770A0"/>
                </a:solidFill>
                <a:latin typeface="Arial Black" panose="020B0A04020102020204" pitchFamily="34" charset="0"/>
              </a:rPr>
              <a:t>switch</a:t>
            </a:r>
            <a:r>
              <a:rPr lang="hr-HR" dirty="0">
                <a:solidFill>
                  <a:srgbClr val="3770A0"/>
                </a:solidFill>
                <a:latin typeface="Arial Black" panose="020B0A04020102020204" pitchFamily="34" charset="0"/>
              </a:rPr>
              <a:t> ON/OFF</a:t>
            </a:r>
          </a:p>
        </p:txBody>
      </p:sp>
      <p:sp>
        <p:nvSpPr>
          <p:cNvPr id="8" name="Rezervirano mjesto sadržaja 7">
            <a:extLst>
              <a:ext uri="{FF2B5EF4-FFF2-40B4-BE49-F238E27FC236}">
                <a16:creationId xmlns:a16="http://schemas.microsoft.com/office/drawing/2014/main" id="{63D6C430-36CB-49CC-A441-3B5170C76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Label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button</a:t>
            </a:r>
            <a:endParaRPr lang="hr-HR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A76022D8-7F56-47F4-A105-E46FDCD91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64229"/>
            <a:ext cx="4672061" cy="3887320"/>
          </a:xfrm>
          <a:prstGeom prst="rect">
            <a:avLst/>
          </a:prstGeo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BF01A262-6E0A-4F77-8E45-8CFC581B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91200"/>
            <a:ext cx="4487779" cy="386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24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zervirano mjesto sadržaja 3">
            <a:extLst>
              <a:ext uri="{FF2B5EF4-FFF2-40B4-BE49-F238E27FC236}">
                <a16:creationId xmlns:a16="http://schemas.microsoft.com/office/drawing/2014/main" id="{007D259A-5656-4E2E-95DE-A5DBCD56B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807" y="354802"/>
            <a:ext cx="8704446" cy="6058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346D51-2CC3-4980-A857-BB7A9A684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588" y="354802"/>
            <a:ext cx="621631" cy="6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01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4C6B2BE-B2EE-42BA-8229-823C3D595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3770A0"/>
                </a:solidFill>
                <a:latin typeface="Arial Black" panose="020B0A04020102020204" pitchFamily="34" charset="0"/>
              </a:rPr>
              <a:t>Projekt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8EF0703-5E02-48A8-8D8F-31FE8DC14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Prikaz liste knjiga</a:t>
            </a:r>
          </a:p>
          <a:p>
            <a:r>
              <a:rPr lang="hr-HR" dirty="0"/>
              <a:t>Prikaz detalja o knjizi</a:t>
            </a:r>
          </a:p>
          <a:p>
            <a:r>
              <a:rPr lang="hr-HR" dirty="0"/>
              <a:t>Dodavanje knjige</a:t>
            </a:r>
          </a:p>
          <a:p>
            <a:r>
              <a:rPr lang="hr-HR" dirty="0"/>
              <a:t>Brisanje knjige</a:t>
            </a:r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FA2EBA1-A5E3-46DD-86E7-3B62B4257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672" y="406275"/>
            <a:ext cx="621631" cy="6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054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80C055F-B2E0-4499-A140-12A2B5F3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3770A0"/>
                </a:solidFill>
                <a:latin typeface="Arial Black" panose="020B0A04020102020204" pitchFamily="34" charset="0"/>
              </a:rPr>
              <a:t>Materijali 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04B49CF-E0BA-4F6F-97D3-32440523B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>
                <a:hlinkClick r:id="rId2"/>
              </a:rPr>
              <a:t>IstrazivackiCentarMladih</a:t>
            </a:r>
            <a:r>
              <a:rPr lang="hr-HR" dirty="0">
                <a:hlinkClick r:id="rId2"/>
              </a:rPr>
              <a:t>/</a:t>
            </a:r>
            <a:r>
              <a:rPr lang="hr-HR" dirty="0" err="1">
                <a:hlinkClick r:id="rId2"/>
              </a:rPr>
              <a:t>PythonGUI</a:t>
            </a:r>
            <a:r>
              <a:rPr lang="hr-HR" dirty="0">
                <a:hlinkClick r:id="rId2"/>
              </a:rPr>
              <a:t> (github.com)</a:t>
            </a:r>
            <a:endParaRPr lang="en-AI" dirty="0"/>
          </a:p>
          <a:p>
            <a:r>
              <a:rPr lang="hr-HR" dirty="0">
                <a:hlinkClick r:id="rId3"/>
              </a:rPr>
              <a:t>Qt for Python — Qt for Python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81551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1DB7D15-2545-4DB6-9326-2390E61C3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3770A0"/>
                </a:solidFill>
                <a:latin typeface="Arial Black" panose="020B0A04020102020204" pitchFamily="34" charset="0"/>
              </a:rPr>
              <a:t>Cilj radionice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F28D10B-92EE-49F7-B51A-A6C10D30C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Što je ICM?</a:t>
            </a:r>
          </a:p>
          <a:p>
            <a:r>
              <a:rPr lang="hr-HR" dirty="0"/>
              <a:t>Upoznavanje s radom PySide6 biblioteke</a:t>
            </a:r>
          </a:p>
          <a:p>
            <a:r>
              <a:rPr lang="hr-HR" dirty="0"/>
              <a:t>Izrada jednostavne GUI aplikacije za upravljanje knjigama</a:t>
            </a:r>
          </a:p>
          <a:p>
            <a:r>
              <a:rPr lang="hr-HR" dirty="0"/>
              <a:t>Prijedlozi za osobne projekte</a:t>
            </a:r>
          </a:p>
        </p:txBody>
      </p:sp>
    </p:spTree>
    <p:extLst>
      <p:ext uri="{BB962C8B-B14F-4D97-AF65-F5344CB8AC3E}">
        <p14:creationId xmlns:p14="http://schemas.microsoft.com/office/powerpoint/2010/main" val="1356930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4BCF2F5-EB93-4E03-A17E-FE7376A1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216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Rezervirano mjesto sadržaja 22">
            <a:extLst>
              <a:ext uri="{FF2B5EF4-FFF2-40B4-BE49-F238E27FC236}">
                <a16:creationId xmlns:a16="http://schemas.microsoft.com/office/drawing/2014/main" id="{7D40EFB0-7BBC-4064-BA0F-CE7359F03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00373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1FBD0B2-83C9-4399-9FBB-3785529A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3770A0"/>
                </a:solidFill>
                <a:latin typeface="Arial Black" panose="020B0A04020102020204" pitchFamily="34" charset="0"/>
              </a:rPr>
              <a:t>PySide6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4E95B09-A1FB-404E-AD99-BE5C81EC6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Biblioteka za izradu grafičkih sučelja temeljena na Qt platformi</a:t>
            </a:r>
          </a:p>
          <a:p>
            <a:r>
              <a:rPr lang="hr-HR" dirty="0"/>
              <a:t>Usporedba s </a:t>
            </a:r>
            <a:r>
              <a:rPr lang="hr-HR" dirty="0" err="1"/>
              <a:t>Tkinterom</a:t>
            </a:r>
            <a:r>
              <a:rPr lang="hr-HR" dirty="0"/>
              <a:t> (ugrađena biblioteka)</a:t>
            </a:r>
          </a:p>
          <a:p>
            <a:pPr lvl="1"/>
            <a:r>
              <a:rPr lang="hr-HR" dirty="0"/>
              <a:t>Bolja skalabilnost na kompleksnije aplikacije</a:t>
            </a:r>
          </a:p>
          <a:p>
            <a:pPr lvl="1"/>
            <a:r>
              <a:rPr lang="hr-HR" dirty="0"/>
              <a:t>Brzina</a:t>
            </a:r>
          </a:p>
          <a:p>
            <a:pPr lvl="1"/>
            <a:r>
              <a:rPr lang="hr-HR" dirty="0"/>
              <a:t>Jednostavnost prevođenja u C++</a:t>
            </a:r>
          </a:p>
        </p:txBody>
      </p:sp>
    </p:spTree>
    <p:extLst>
      <p:ext uri="{BB962C8B-B14F-4D97-AF65-F5344CB8AC3E}">
        <p14:creationId xmlns:p14="http://schemas.microsoft.com/office/powerpoint/2010/main" val="3379911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7CDDBBC-DF54-4F1A-99C9-C09E6AAD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3770A0"/>
                </a:solidFill>
                <a:latin typeface="Arial Black" panose="020B0A04020102020204" pitchFamily="34" charset="0"/>
              </a:rPr>
              <a:t>Podešavanje radne okoline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AF53F24-9769-4C19-BBA4-4633E29A8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hr-HR" dirty="0"/>
              <a:t>Instalacija Python 3 </a:t>
            </a:r>
            <a:r>
              <a:rPr lang="hr-HR" dirty="0">
                <a:hlinkClick r:id="rId2"/>
              </a:rPr>
              <a:t>Download Python | Python.org</a:t>
            </a:r>
            <a:endParaRPr lang="hr-HR" dirty="0"/>
          </a:p>
          <a:p>
            <a:r>
              <a:rPr lang="hr-HR" dirty="0"/>
              <a:t>Instalacija razvojne okoline </a:t>
            </a:r>
            <a:r>
              <a:rPr lang="it-IT" dirty="0">
                <a:hlinkClick r:id="rId3"/>
              </a:rPr>
              <a:t>Visual Studio Code - Code Editing. </a:t>
            </a:r>
            <a:r>
              <a:rPr lang="it-IT" dirty="0" err="1">
                <a:hlinkClick r:id="rId3"/>
              </a:rPr>
              <a:t>Redefined</a:t>
            </a:r>
            <a:r>
              <a:rPr lang="hr-HR" dirty="0"/>
              <a:t> (opcionalno)</a:t>
            </a:r>
          </a:p>
          <a:p>
            <a:r>
              <a:rPr lang="hr-HR" dirty="0"/>
              <a:t>Instalacija PySide6 (nakon podešavanja virtualnog okruženja)</a:t>
            </a:r>
          </a:p>
          <a:p>
            <a:pPr marL="0" indent="0">
              <a:buNone/>
            </a:pPr>
            <a:endParaRPr lang="hr-HR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0BACA3A-C380-47DD-BC27-1ED80F8B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78" y="489267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A68E037-C05D-4C50-99B4-8C63A0398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642" y="5615486"/>
            <a:ext cx="2875547" cy="8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avokutnik 3">
            <a:extLst>
              <a:ext uri="{FF2B5EF4-FFF2-40B4-BE49-F238E27FC236}">
                <a16:creationId xmlns:a16="http://schemas.microsoft.com/office/drawing/2014/main" id="{66DEF123-8A81-4F10-97C8-0D482CF7B2C5}"/>
              </a:ext>
            </a:extLst>
          </p:cNvPr>
          <p:cNvSpPr/>
          <p:nvPr/>
        </p:nvSpPr>
        <p:spPr>
          <a:xfrm>
            <a:off x="1909012" y="3692532"/>
            <a:ext cx="3962400" cy="7218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pip</a:t>
            </a:r>
            <a:r>
              <a:rPr lang="hr-H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hr-H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install</a:t>
            </a:r>
            <a:r>
              <a:rPr lang="hr-HR" sz="2000" dirty="0">
                <a:solidFill>
                  <a:schemeClr val="tx1"/>
                </a:solidFill>
                <a:latin typeface="Consolas" panose="020B0609020204030204" pitchFamily="49" charset="0"/>
              </a:rPr>
              <a:t> PySide6</a:t>
            </a:r>
          </a:p>
        </p:txBody>
      </p:sp>
    </p:spTree>
    <p:extLst>
      <p:ext uri="{BB962C8B-B14F-4D97-AF65-F5344CB8AC3E}">
        <p14:creationId xmlns:p14="http://schemas.microsoft.com/office/powerpoint/2010/main" val="849879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E03D6A2-99BD-4A70-944D-CA3ED402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3770A0"/>
                </a:solidFill>
                <a:latin typeface="Arial Black" panose="020B0A04020102020204" pitchFamily="34" charset="0"/>
              </a:rPr>
              <a:t>Virtualno okruženje (opcionalno)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63AAE0D-79E3-437E-9485-3EDE0F95D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Izolacija Python programa i verzije </a:t>
            </a:r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46DC8BC6-A262-4415-929C-D599139711AB}"/>
              </a:ext>
            </a:extLst>
          </p:cNvPr>
          <p:cNvSpPr txBox="1"/>
          <p:nvPr/>
        </p:nvSpPr>
        <p:spPr>
          <a:xfrm>
            <a:off x="1459832" y="2743200"/>
            <a:ext cx="7358425" cy="35763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67818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pip install </a:t>
            </a:r>
            <a:r>
              <a:rPr lang="en-US" sz="20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virtualenv</a:t>
            </a:r>
            <a:endParaRPr lang="hr-HR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7818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virtualenv</a:t>
            </a:r>
            <a: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-p python3 env</a:t>
            </a:r>
            <a:endParaRPr lang="hr-HR" sz="20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78180" lvl="1" indent="0">
              <a:lnSpc>
                <a:spcPct val="107000"/>
              </a:lnSpc>
              <a:spcAft>
                <a:spcPts val="800"/>
              </a:spcAft>
              <a:buNone/>
            </a:pPr>
            <a:endParaRPr lang="hr-HR" sz="20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windows: </a:t>
            </a:r>
            <a:endParaRPr lang="hr-HR" sz="20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78180" lvl="1" indent="0">
              <a:buNone/>
            </a:pPr>
            <a:r>
              <a:rPr lang="en-US" sz="2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./env/Scripts/activate.bat -- using CMD</a:t>
            </a:r>
            <a:endParaRPr lang="hr-HR" sz="2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678180" lvl="1" indent="0">
              <a:buNone/>
            </a:pPr>
            <a:r>
              <a:rPr lang="en-US" sz="2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./env/Scripts/activate.ps1 -- using PowerShell</a:t>
            </a:r>
            <a:endParaRPr lang="hr-HR" sz="2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hr-HR" sz="2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hr-HR" sz="20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7818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Source env/bin/activate</a:t>
            </a:r>
            <a:endParaRPr lang="hr-HR" sz="20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9553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7FD5143-E2DC-44A0-BFD8-0EE37FF2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3770A0"/>
                </a:solidFill>
                <a:latin typeface="Arial Black" panose="020B0A04020102020204" pitchFamily="34" charset="0"/>
              </a:rPr>
              <a:t>Prvi prozor</a:t>
            </a:r>
          </a:p>
        </p:txBody>
      </p:sp>
      <p:pic>
        <p:nvPicPr>
          <p:cNvPr id="6" name="Rezervirano mjesto sadržaja 5">
            <a:extLst>
              <a:ext uri="{FF2B5EF4-FFF2-40B4-BE49-F238E27FC236}">
                <a16:creationId xmlns:a16="http://schemas.microsoft.com/office/drawing/2014/main" id="{408BB7E9-37B1-4563-AE6C-FE92D3B42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506"/>
          <a:stretch/>
        </p:blipFill>
        <p:spPr>
          <a:xfrm>
            <a:off x="838200" y="2362604"/>
            <a:ext cx="7457756" cy="3717353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25E51D-B4A7-4ED6-AAAA-E4A1704F7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588" y="717090"/>
            <a:ext cx="621631" cy="6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Ravni poveznik sa strelicom 7">
            <a:extLst>
              <a:ext uri="{FF2B5EF4-FFF2-40B4-BE49-F238E27FC236}">
                <a16:creationId xmlns:a16="http://schemas.microsoft.com/office/drawing/2014/main" id="{C9C7A9B6-E16D-4F80-817A-FAF8010DDAB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550569" y="1762440"/>
            <a:ext cx="1791187" cy="7253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niOkvir 8">
            <a:extLst>
              <a:ext uri="{FF2B5EF4-FFF2-40B4-BE49-F238E27FC236}">
                <a16:creationId xmlns:a16="http://schemas.microsoft.com/office/drawing/2014/main" id="{EEF40563-3627-4675-9049-664A5D4FFBD1}"/>
              </a:ext>
            </a:extLst>
          </p:cNvPr>
          <p:cNvSpPr txBox="1"/>
          <p:nvPr/>
        </p:nvSpPr>
        <p:spPr>
          <a:xfrm>
            <a:off x="7341756" y="1162275"/>
            <a:ext cx="3009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Najavljujemo koje </a:t>
            </a:r>
            <a:r>
              <a:rPr lang="hr-HR" b="1" dirty="0"/>
              <a:t>komponente biblioteke </a:t>
            </a:r>
            <a:r>
              <a:rPr lang="hr-HR" dirty="0"/>
              <a:t>želimo koristiti (</a:t>
            </a:r>
            <a:r>
              <a:rPr lang="hr-HR" dirty="0" err="1"/>
              <a:t>QtCore</a:t>
            </a:r>
            <a:r>
              <a:rPr lang="hr-HR" dirty="0"/>
              <a:t>, </a:t>
            </a:r>
            <a:r>
              <a:rPr lang="hr-HR" dirty="0" err="1"/>
              <a:t>QtGui</a:t>
            </a:r>
            <a:r>
              <a:rPr lang="hr-HR" dirty="0"/>
              <a:t>, </a:t>
            </a:r>
            <a:r>
              <a:rPr lang="hr-HR" dirty="0" err="1"/>
              <a:t>QtWidgets</a:t>
            </a:r>
            <a:r>
              <a:rPr lang="hr-HR" dirty="0"/>
              <a:t>…)</a:t>
            </a:r>
          </a:p>
        </p:txBody>
      </p:sp>
      <p:cxnSp>
        <p:nvCxnSpPr>
          <p:cNvPr id="14" name="Ravni poveznik sa strelicom 13">
            <a:extLst>
              <a:ext uri="{FF2B5EF4-FFF2-40B4-BE49-F238E27FC236}">
                <a16:creationId xmlns:a16="http://schemas.microsoft.com/office/drawing/2014/main" id="{FA448429-F3E2-4DCB-8CBC-22B9F9B27AE5}"/>
              </a:ext>
            </a:extLst>
          </p:cNvPr>
          <p:cNvCxnSpPr/>
          <p:nvPr/>
        </p:nvCxnSpPr>
        <p:spPr>
          <a:xfrm>
            <a:off x="8456376" y="3429000"/>
            <a:ext cx="0" cy="4852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niOkvir 14">
            <a:extLst>
              <a:ext uri="{FF2B5EF4-FFF2-40B4-BE49-F238E27FC236}">
                <a16:creationId xmlns:a16="http://schemas.microsoft.com/office/drawing/2014/main" id="{9E5D0A94-F788-4E2D-9AFF-712140AD102E}"/>
              </a:ext>
            </a:extLst>
          </p:cNvPr>
          <p:cNvSpPr txBox="1"/>
          <p:nvPr/>
        </p:nvSpPr>
        <p:spPr>
          <a:xfrm>
            <a:off x="8694821" y="3429000"/>
            <a:ext cx="319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Inicijalizacija aplikacije</a:t>
            </a:r>
          </a:p>
        </p:txBody>
      </p:sp>
      <p:cxnSp>
        <p:nvCxnSpPr>
          <p:cNvPr id="17" name="Ravni poveznik sa strelicom 16">
            <a:extLst>
              <a:ext uri="{FF2B5EF4-FFF2-40B4-BE49-F238E27FC236}">
                <a16:creationId xmlns:a16="http://schemas.microsoft.com/office/drawing/2014/main" id="{AE044B1B-BA61-4CA4-A354-50BE8AE9FB06}"/>
              </a:ext>
            </a:extLst>
          </p:cNvPr>
          <p:cNvCxnSpPr/>
          <p:nvPr/>
        </p:nvCxnSpPr>
        <p:spPr>
          <a:xfrm>
            <a:off x="8456376" y="4186989"/>
            <a:ext cx="0" cy="11069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85D4D437-24FC-4EB9-931B-ADA9BCA3A3F2}"/>
              </a:ext>
            </a:extLst>
          </p:cNvPr>
          <p:cNvSpPr txBox="1"/>
          <p:nvPr/>
        </p:nvSpPr>
        <p:spPr>
          <a:xfrm>
            <a:off x="8694821" y="4427621"/>
            <a:ext cx="265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Kreiranje i prikaz prozora</a:t>
            </a:r>
          </a:p>
        </p:txBody>
      </p:sp>
      <p:cxnSp>
        <p:nvCxnSpPr>
          <p:cNvPr id="19" name="Ravni poveznik sa strelicom 18">
            <a:extLst>
              <a:ext uri="{FF2B5EF4-FFF2-40B4-BE49-F238E27FC236}">
                <a16:creationId xmlns:a16="http://schemas.microsoft.com/office/drawing/2014/main" id="{4478B2C6-71A9-4F32-BBD7-CF9FB971FA47}"/>
              </a:ext>
            </a:extLst>
          </p:cNvPr>
          <p:cNvCxnSpPr/>
          <p:nvPr/>
        </p:nvCxnSpPr>
        <p:spPr>
          <a:xfrm>
            <a:off x="8456376" y="5683693"/>
            <a:ext cx="0" cy="4852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5F0DA3DD-0723-493B-99D1-A9998C9337A3}"/>
              </a:ext>
            </a:extLst>
          </p:cNvPr>
          <p:cNvSpPr txBox="1"/>
          <p:nvPr/>
        </p:nvSpPr>
        <p:spPr>
          <a:xfrm>
            <a:off x="8694821" y="5683693"/>
            <a:ext cx="319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Pokretanje aplikacije</a:t>
            </a:r>
          </a:p>
        </p:txBody>
      </p:sp>
    </p:spTree>
    <p:extLst>
      <p:ext uri="{BB962C8B-B14F-4D97-AF65-F5344CB8AC3E}">
        <p14:creationId xmlns:p14="http://schemas.microsoft.com/office/powerpoint/2010/main" val="255351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1A28138-C599-4BF4-A6B7-7775DF9E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3770A0"/>
                </a:solidFill>
                <a:latin typeface="Arial Black" panose="020B0A04020102020204" pitchFamily="34" charset="0"/>
              </a:rPr>
              <a:t>Event </a:t>
            </a:r>
            <a:r>
              <a:rPr lang="hr-HR" dirty="0" err="1">
                <a:solidFill>
                  <a:srgbClr val="3770A0"/>
                </a:solidFill>
                <a:latin typeface="Arial Black" panose="020B0A04020102020204" pitchFamily="34" charset="0"/>
              </a:rPr>
              <a:t>Loop</a:t>
            </a:r>
            <a:endParaRPr lang="hr-HR" dirty="0">
              <a:solidFill>
                <a:srgbClr val="3770A0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9" name="Grupa 28">
            <a:extLst>
              <a:ext uri="{FF2B5EF4-FFF2-40B4-BE49-F238E27FC236}">
                <a16:creationId xmlns:a16="http://schemas.microsoft.com/office/drawing/2014/main" id="{F41C24E8-124E-4E55-B4EB-B5C9F2B7A6BE}"/>
              </a:ext>
            </a:extLst>
          </p:cNvPr>
          <p:cNvGrpSpPr/>
          <p:nvPr/>
        </p:nvGrpSpPr>
        <p:grpSpPr>
          <a:xfrm>
            <a:off x="838200" y="1690688"/>
            <a:ext cx="10692066" cy="4049603"/>
            <a:chOff x="749966" y="843240"/>
            <a:chExt cx="10692066" cy="4049603"/>
          </a:xfrm>
        </p:grpSpPr>
        <p:grpSp>
          <p:nvGrpSpPr>
            <p:cNvPr id="9" name="Grupa 8">
              <a:extLst>
                <a:ext uri="{FF2B5EF4-FFF2-40B4-BE49-F238E27FC236}">
                  <a16:creationId xmlns:a16="http://schemas.microsoft.com/office/drawing/2014/main" id="{8D96A051-7854-4552-BDE8-04C8D236440C}"/>
                </a:ext>
              </a:extLst>
            </p:cNvPr>
            <p:cNvGrpSpPr/>
            <p:nvPr/>
          </p:nvGrpSpPr>
          <p:grpSpPr>
            <a:xfrm>
              <a:off x="749966" y="2827420"/>
              <a:ext cx="1684423" cy="1235241"/>
              <a:chOff x="609598" y="2418348"/>
              <a:chExt cx="1684423" cy="1235241"/>
            </a:xfrm>
          </p:grpSpPr>
          <p:sp>
            <p:nvSpPr>
              <p:cNvPr id="4" name="Pravokutnik 3">
                <a:extLst>
                  <a:ext uri="{FF2B5EF4-FFF2-40B4-BE49-F238E27FC236}">
                    <a16:creationId xmlns:a16="http://schemas.microsoft.com/office/drawing/2014/main" id="{EB0ED95C-6BA5-46F7-907E-946831EF6038}"/>
                  </a:ext>
                </a:extLst>
              </p:cNvPr>
              <p:cNvSpPr/>
              <p:nvPr/>
            </p:nvSpPr>
            <p:spPr>
              <a:xfrm>
                <a:off x="609600" y="2418348"/>
                <a:ext cx="1684421" cy="20854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  <p:sp>
            <p:nvSpPr>
              <p:cNvPr id="5" name="Pravokutnik 4">
                <a:extLst>
                  <a:ext uri="{FF2B5EF4-FFF2-40B4-BE49-F238E27FC236}">
                    <a16:creationId xmlns:a16="http://schemas.microsoft.com/office/drawing/2014/main" id="{7AD7EA7A-B765-4F8F-BDAA-CD2459C586B5}"/>
                  </a:ext>
                </a:extLst>
              </p:cNvPr>
              <p:cNvSpPr/>
              <p:nvPr/>
            </p:nvSpPr>
            <p:spPr>
              <a:xfrm>
                <a:off x="609599" y="2671011"/>
                <a:ext cx="1684421" cy="20854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  <p:sp>
            <p:nvSpPr>
              <p:cNvPr id="6" name="Pravokutnik 5">
                <a:extLst>
                  <a:ext uri="{FF2B5EF4-FFF2-40B4-BE49-F238E27FC236}">
                    <a16:creationId xmlns:a16="http://schemas.microsoft.com/office/drawing/2014/main" id="{99685C5A-1FA8-45B2-8C10-2DBFC9ABECFD}"/>
                  </a:ext>
                </a:extLst>
              </p:cNvPr>
              <p:cNvSpPr/>
              <p:nvPr/>
            </p:nvSpPr>
            <p:spPr>
              <a:xfrm>
                <a:off x="609599" y="2939716"/>
                <a:ext cx="1684421" cy="20854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  <p:sp>
            <p:nvSpPr>
              <p:cNvPr id="7" name="Pravokutnik 6">
                <a:extLst>
                  <a:ext uri="{FF2B5EF4-FFF2-40B4-BE49-F238E27FC236}">
                    <a16:creationId xmlns:a16="http://schemas.microsoft.com/office/drawing/2014/main" id="{4C4373AE-BF6A-4676-A6C9-6286DB77EC13}"/>
                  </a:ext>
                </a:extLst>
              </p:cNvPr>
              <p:cNvSpPr/>
              <p:nvPr/>
            </p:nvSpPr>
            <p:spPr>
              <a:xfrm>
                <a:off x="609598" y="3192379"/>
                <a:ext cx="1684421" cy="20854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  <p:sp>
            <p:nvSpPr>
              <p:cNvPr id="8" name="Pravokutnik 7">
                <a:extLst>
                  <a:ext uri="{FF2B5EF4-FFF2-40B4-BE49-F238E27FC236}">
                    <a16:creationId xmlns:a16="http://schemas.microsoft.com/office/drawing/2014/main" id="{F142E2B4-CB29-4CFB-8BD7-2AE63E2B35EB}"/>
                  </a:ext>
                </a:extLst>
              </p:cNvPr>
              <p:cNvSpPr/>
              <p:nvPr/>
            </p:nvSpPr>
            <p:spPr>
              <a:xfrm>
                <a:off x="609598" y="3445042"/>
                <a:ext cx="1684421" cy="20854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</p:grpSp>
        <p:pic>
          <p:nvPicPr>
            <p:cNvPr id="11" name="Grafika 10" descr="Osvježi">
              <a:extLst>
                <a:ext uri="{FF2B5EF4-FFF2-40B4-BE49-F238E27FC236}">
                  <a16:creationId xmlns:a16="http://schemas.microsoft.com/office/drawing/2014/main" id="{3B8F53B4-0E60-4645-A702-E2939A9A0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18808" y="1532019"/>
              <a:ext cx="2799347" cy="2799347"/>
            </a:xfrm>
            <a:prstGeom prst="rect">
              <a:avLst/>
            </a:prstGeom>
          </p:spPr>
        </p:pic>
        <p:sp>
          <p:nvSpPr>
            <p:cNvPr id="12" name="TekstniOkvir 11">
              <a:extLst>
                <a:ext uri="{FF2B5EF4-FFF2-40B4-BE49-F238E27FC236}">
                  <a16:creationId xmlns:a16="http://schemas.microsoft.com/office/drawing/2014/main" id="{350FBFF3-24F7-483A-AC58-14DC17FF2683}"/>
                </a:ext>
              </a:extLst>
            </p:cNvPr>
            <p:cNvSpPr txBox="1"/>
            <p:nvPr/>
          </p:nvSpPr>
          <p:spPr>
            <a:xfrm>
              <a:off x="749966" y="2201779"/>
              <a:ext cx="2326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dirty="0"/>
                <a:t>Event </a:t>
              </a:r>
              <a:r>
                <a:rPr lang="hr-HR" dirty="0" err="1"/>
                <a:t>Queue</a:t>
              </a:r>
              <a:endParaRPr lang="hr-HR" dirty="0"/>
            </a:p>
          </p:txBody>
        </p:sp>
        <p:cxnSp>
          <p:nvCxnSpPr>
            <p:cNvPr id="14" name="Ravni poveznik sa strelicom 13">
              <a:extLst>
                <a:ext uri="{FF2B5EF4-FFF2-40B4-BE49-F238E27FC236}">
                  <a16:creationId xmlns:a16="http://schemas.microsoft.com/office/drawing/2014/main" id="{B384ADFC-DA7E-4422-8012-390F803ED8EA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2434389" y="2931693"/>
              <a:ext cx="180072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kstniOkvir 14">
              <a:extLst>
                <a:ext uri="{FF2B5EF4-FFF2-40B4-BE49-F238E27FC236}">
                  <a16:creationId xmlns:a16="http://schemas.microsoft.com/office/drawing/2014/main" id="{1544EB33-38AF-429F-9797-A42BB8764D7D}"/>
                </a:ext>
              </a:extLst>
            </p:cNvPr>
            <p:cNvSpPr txBox="1"/>
            <p:nvPr/>
          </p:nvSpPr>
          <p:spPr>
            <a:xfrm>
              <a:off x="5185606" y="2744658"/>
              <a:ext cx="2326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dirty="0"/>
                <a:t>Event </a:t>
              </a:r>
              <a:r>
                <a:rPr lang="hr-HR" dirty="0" err="1"/>
                <a:t>Loop</a:t>
              </a:r>
              <a:endParaRPr lang="hr-HR" dirty="0"/>
            </a:p>
          </p:txBody>
        </p:sp>
        <p:cxnSp>
          <p:nvCxnSpPr>
            <p:cNvPr id="18" name="Poveznik: kutno 17">
              <a:extLst>
                <a:ext uri="{FF2B5EF4-FFF2-40B4-BE49-F238E27FC236}">
                  <a16:creationId xmlns:a16="http://schemas.microsoft.com/office/drawing/2014/main" id="{989F800B-1B97-40AB-8616-DDC4A1A5103C}"/>
                </a:ext>
              </a:extLst>
            </p:cNvPr>
            <p:cNvCxnSpPr>
              <a:cxnSpLocks/>
              <a:stCxn id="16" idx="2"/>
              <a:endCxn id="8" idx="2"/>
            </p:cNvCxnSpPr>
            <p:nvPr/>
          </p:nvCxnSpPr>
          <p:spPr>
            <a:xfrm rot="5400000" flipH="1">
              <a:off x="5178590" y="476248"/>
              <a:ext cx="830182" cy="8003008"/>
            </a:xfrm>
            <a:prstGeom prst="bentConnector3">
              <a:avLst>
                <a:gd name="adj1" fmla="val -2753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Ravni poveznik sa strelicom 20">
              <a:extLst>
                <a:ext uri="{FF2B5EF4-FFF2-40B4-BE49-F238E27FC236}">
                  <a16:creationId xmlns:a16="http://schemas.microsoft.com/office/drawing/2014/main" id="{B0011447-AEAE-4EE9-B56B-68914A245623}"/>
                </a:ext>
              </a:extLst>
            </p:cNvPr>
            <p:cNvCxnSpPr/>
            <p:nvPr/>
          </p:nvCxnSpPr>
          <p:spPr>
            <a:xfrm>
              <a:off x="6918155" y="2931693"/>
              <a:ext cx="8301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kstniOkvir 21">
              <a:extLst>
                <a:ext uri="{FF2B5EF4-FFF2-40B4-BE49-F238E27FC236}">
                  <a16:creationId xmlns:a16="http://schemas.microsoft.com/office/drawing/2014/main" id="{292C36B2-AF21-46B7-ACF4-8FECCA033A49}"/>
                </a:ext>
              </a:extLst>
            </p:cNvPr>
            <p:cNvSpPr txBox="1"/>
            <p:nvPr/>
          </p:nvSpPr>
          <p:spPr>
            <a:xfrm>
              <a:off x="7748337" y="843240"/>
              <a:ext cx="2326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dirty="0" err="1"/>
                <a:t>Thread</a:t>
              </a:r>
              <a:r>
                <a:rPr lang="hr-HR" dirty="0"/>
                <a:t> </a:t>
              </a:r>
              <a:r>
                <a:rPr lang="hr-HR" dirty="0" err="1"/>
                <a:t>Pool</a:t>
              </a:r>
              <a:endParaRPr lang="hr-HR" dirty="0"/>
            </a:p>
          </p:txBody>
        </p:sp>
        <p:grpSp>
          <p:nvGrpSpPr>
            <p:cNvPr id="28" name="Grupa 27">
              <a:extLst>
                <a:ext uri="{FF2B5EF4-FFF2-40B4-BE49-F238E27FC236}">
                  <a16:creationId xmlns:a16="http://schemas.microsoft.com/office/drawing/2014/main" id="{FA32DE5D-A511-4F7B-880F-CF3240515D3F}"/>
                </a:ext>
              </a:extLst>
            </p:cNvPr>
            <p:cNvGrpSpPr/>
            <p:nvPr/>
          </p:nvGrpSpPr>
          <p:grpSpPr>
            <a:xfrm>
              <a:off x="7748337" y="1283369"/>
              <a:ext cx="3693695" cy="3609474"/>
              <a:chOff x="7748337" y="1283369"/>
              <a:chExt cx="3693695" cy="3609474"/>
            </a:xfrm>
          </p:grpSpPr>
          <p:sp>
            <p:nvSpPr>
              <p:cNvPr id="16" name="Pravokutnik 15">
                <a:extLst>
                  <a:ext uri="{FF2B5EF4-FFF2-40B4-BE49-F238E27FC236}">
                    <a16:creationId xmlns:a16="http://schemas.microsoft.com/office/drawing/2014/main" id="{E3ADE456-27CB-4FAF-83B3-D57783524E8E}"/>
                  </a:ext>
                </a:extLst>
              </p:cNvPr>
              <p:cNvSpPr/>
              <p:nvPr/>
            </p:nvSpPr>
            <p:spPr>
              <a:xfrm>
                <a:off x="7748337" y="1283369"/>
                <a:ext cx="3693695" cy="3609474"/>
              </a:xfrm>
              <a:prstGeom prst="rect">
                <a:avLst/>
              </a:prstGeom>
              <a:noFill/>
              <a:ln>
                <a:solidFill>
                  <a:srgbClr val="2F528F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r-HR"/>
              </a:p>
            </p:txBody>
          </p:sp>
          <p:sp>
            <p:nvSpPr>
              <p:cNvPr id="23" name="Pravokutnik 22">
                <a:extLst>
                  <a:ext uri="{FF2B5EF4-FFF2-40B4-BE49-F238E27FC236}">
                    <a16:creationId xmlns:a16="http://schemas.microsoft.com/office/drawing/2014/main" id="{0DF58B07-3ABE-4026-84DF-75BA4BEB18A1}"/>
                  </a:ext>
                </a:extLst>
              </p:cNvPr>
              <p:cNvSpPr/>
              <p:nvPr/>
            </p:nvSpPr>
            <p:spPr>
              <a:xfrm>
                <a:off x="7956884" y="1532019"/>
                <a:ext cx="3224463" cy="6292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dirty="0" err="1">
                    <a:solidFill>
                      <a:schemeClr val="tx1"/>
                    </a:solidFill>
                  </a:rPr>
                  <a:t>Filesystem</a:t>
                </a:r>
                <a:endParaRPr lang="hr-H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Pravokutnik 23">
                <a:extLst>
                  <a:ext uri="{FF2B5EF4-FFF2-40B4-BE49-F238E27FC236}">
                    <a16:creationId xmlns:a16="http://schemas.microsoft.com/office/drawing/2014/main" id="{64869AE1-8A2B-4AB0-A23C-2237A29E0D74}"/>
                  </a:ext>
                </a:extLst>
              </p:cNvPr>
              <p:cNvSpPr/>
              <p:nvPr/>
            </p:nvSpPr>
            <p:spPr>
              <a:xfrm>
                <a:off x="7956883" y="2368135"/>
                <a:ext cx="3224463" cy="6292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dirty="0">
                    <a:solidFill>
                      <a:schemeClr val="tx1"/>
                    </a:solidFill>
                  </a:rPr>
                  <a:t>Network</a:t>
                </a:r>
              </a:p>
            </p:txBody>
          </p:sp>
          <p:sp>
            <p:nvSpPr>
              <p:cNvPr id="25" name="Pravokutnik 24">
                <a:extLst>
                  <a:ext uri="{FF2B5EF4-FFF2-40B4-BE49-F238E27FC236}">
                    <a16:creationId xmlns:a16="http://schemas.microsoft.com/office/drawing/2014/main" id="{417FE06D-6EBB-4C6A-8202-D6AA608B7D1E}"/>
                  </a:ext>
                </a:extLst>
              </p:cNvPr>
              <p:cNvSpPr/>
              <p:nvPr/>
            </p:nvSpPr>
            <p:spPr>
              <a:xfrm>
                <a:off x="7956883" y="3204251"/>
                <a:ext cx="3224463" cy="6292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dirty="0" err="1">
                    <a:solidFill>
                      <a:schemeClr val="tx1"/>
                    </a:solidFill>
                  </a:rPr>
                  <a:t>Process</a:t>
                </a:r>
                <a:endParaRPr lang="hr-H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Pravokutnik 25">
                <a:extLst>
                  <a:ext uri="{FF2B5EF4-FFF2-40B4-BE49-F238E27FC236}">
                    <a16:creationId xmlns:a16="http://schemas.microsoft.com/office/drawing/2014/main" id="{52C2ECBE-161C-4529-ADDD-D302A30BBA51}"/>
                  </a:ext>
                </a:extLst>
              </p:cNvPr>
              <p:cNvSpPr/>
              <p:nvPr/>
            </p:nvSpPr>
            <p:spPr>
              <a:xfrm>
                <a:off x="7956882" y="4016754"/>
                <a:ext cx="3224463" cy="6292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hr-HR" dirty="0" err="1">
                    <a:solidFill>
                      <a:schemeClr val="tx1"/>
                    </a:solidFill>
                  </a:rPr>
                  <a:t>Other</a:t>
                </a:r>
                <a:endParaRPr lang="hr-HR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90342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218</Words>
  <Application>Microsoft Office PowerPoint</Application>
  <PresentationFormat>Široki zaslon</PresentationFormat>
  <Paragraphs>51</Paragraphs>
  <Slides>13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5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Consolas</vt:lpstr>
      <vt:lpstr>Tema sustava Office</vt:lpstr>
      <vt:lpstr>Python GUI</vt:lpstr>
      <vt:lpstr>Cilj radionice</vt:lpstr>
      <vt:lpstr>PowerPoint prezentacija</vt:lpstr>
      <vt:lpstr>PowerPoint prezentacija</vt:lpstr>
      <vt:lpstr>PySide6</vt:lpstr>
      <vt:lpstr>Podešavanje radne okoline</vt:lpstr>
      <vt:lpstr>Virtualno okruženje (opcionalno)</vt:lpstr>
      <vt:lpstr>Prvi prozor</vt:lpstr>
      <vt:lpstr>Event Loop</vt:lpstr>
      <vt:lpstr>Primjer 2 – switch ON/OFF</vt:lpstr>
      <vt:lpstr>PowerPoint prezentacija</vt:lpstr>
      <vt:lpstr>Projekt</vt:lpstr>
      <vt:lpstr>Materijali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GUI</dc:title>
  <dc:creator>Domagoj Pluščec</dc:creator>
  <cp:lastModifiedBy>Domagoj Pluščec</cp:lastModifiedBy>
  <cp:revision>2</cp:revision>
  <dcterms:created xsi:type="dcterms:W3CDTF">2021-10-21T12:40:55Z</dcterms:created>
  <dcterms:modified xsi:type="dcterms:W3CDTF">2021-10-21T16:26:33Z</dcterms:modified>
</cp:coreProperties>
</file>